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22" y="-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4"/>
          <a:stretch/>
        </p:blipFill>
        <p:spPr bwMode="auto">
          <a:xfrm>
            <a:off x="0" y="3412671"/>
            <a:ext cx="12191999" cy="344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4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723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894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7"/>
          <a:stretch/>
        </p:blipFill>
        <p:spPr bwMode="auto">
          <a:xfrm>
            <a:off x="-35431" y="0"/>
            <a:ext cx="12227431" cy="691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3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526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539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350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7"/>
          <a:stretch/>
        </p:blipFill>
        <p:spPr bwMode="auto">
          <a:xfrm>
            <a:off x="-35431" y="0"/>
            <a:ext cx="12227431" cy="691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66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142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898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204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37628-5E5A-4C5F-B6FA-2C398225C93C}" type="datetimeFigureOut">
              <a:rPr lang="lt-LT" smtClean="0"/>
              <a:t>2018.01.20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6596-F947-4C95-89D8-67A7ABA214C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53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2615380" y="806480"/>
            <a:ext cx="9434052" cy="2387600"/>
          </a:xfrm>
        </p:spPr>
        <p:txBody>
          <a:bodyPr>
            <a:normAutofit/>
          </a:bodyPr>
          <a:lstStyle/>
          <a:p>
            <a:r>
              <a:rPr lang="lt-LT" sz="6600" b="1" spc="300" dirty="0">
                <a:latin typeface="Monotype Corsiva" panose="03010101010201010101" pitchFamily="66" charset="0"/>
                <a:ea typeface="+mn-ea"/>
                <a:cs typeface="+mn-cs"/>
              </a:rPr>
              <a:t>Mikalojus Konstantinas </a:t>
            </a:r>
            <a:r>
              <a:rPr lang="lt-LT" sz="6600" b="1" spc="300" dirty="0">
                <a:latin typeface="Monotype Corsiva" panose="03010101010201010101" pitchFamily="66" charset="0"/>
                <a:ea typeface="+mn-ea"/>
                <a:cs typeface="+mn-cs"/>
              </a:rPr>
              <a:t>	</a:t>
            </a:r>
            <a:r>
              <a:rPr lang="lt-LT" sz="6600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Č</a:t>
            </a:r>
            <a:r>
              <a:rPr lang="lt-LT" sz="6600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iurlionis </a:t>
            </a:r>
            <a:endParaRPr lang="lt-LT" sz="6600" b="1" spc="300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04" y="0"/>
            <a:ext cx="2018496" cy="1246909"/>
          </a:xfrm>
          <a:prstGeom prst="rect">
            <a:avLst/>
          </a:prstGeom>
        </p:spPr>
      </p:pic>
      <p:pic>
        <p:nvPicPr>
          <p:cNvPr id="10" name="02 J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669458" cy="35277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02 J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5836081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First </a:t>
            </a:r>
            <a:r>
              <a:rPr lang="en-US" sz="3000" b="1" dirty="0">
                <a:latin typeface="Monotype Corsiva" panose="03010101010201010101" pitchFamily="66" charset="0"/>
              </a:rPr>
              <a:t>professional Lithuanian composer  </a:t>
            </a:r>
            <a:r>
              <a:rPr lang="en-US" sz="3000" b="1" dirty="0">
                <a:latin typeface="Monotype Corsiva" panose="03010101010201010101" pitchFamily="66" charset="0"/>
              </a:rPr>
              <a:t>interested in Lithuanian folk songs</a:t>
            </a:r>
            <a:r>
              <a:rPr lang="en-US" sz="3000" b="1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>
                <a:latin typeface="Monotype Corsiva" panose="03010101010201010101" pitchFamily="66" charset="0"/>
              </a:rPr>
              <a:t> Die litauische Volksmusik hatte für ihn eine große Bedeutung.</a:t>
            </a:r>
            <a:endParaRPr lang="lt-LT" sz="3000" b="1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7" t="4410" r="21004" b="3483"/>
          <a:stretch/>
        </p:blipFill>
        <p:spPr>
          <a:xfrm>
            <a:off x="6429375" y="66674"/>
            <a:ext cx="5695950" cy="67176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19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1" y="247974"/>
            <a:ext cx="5768340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lt-LT" sz="3000" b="1" dirty="0" err="1">
                <a:latin typeface="Monotype Corsiva" panose="03010101010201010101" pitchFamily="66" charset="0"/>
              </a:rPr>
              <a:t>The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most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interesting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and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the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most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mysterious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a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rtist</a:t>
            </a:r>
            <a:r>
              <a:rPr lang="lt-LT" sz="3000" b="1" dirty="0" smtClean="0">
                <a:latin typeface="Monotype Corsiva" panose="03010101010201010101" pitchFamily="66" charset="0"/>
              </a:rPr>
              <a:t> 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of</a:t>
            </a:r>
            <a:r>
              <a:rPr lang="lt-LT" sz="3000" b="1" dirty="0" smtClean="0">
                <a:latin typeface="Monotype Corsiva" panose="03010101010201010101" pitchFamily="66" charset="0"/>
              </a:rPr>
              <a:t> 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the</a:t>
            </a:r>
            <a:r>
              <a:rPr lang="en-US" sz="3000" b="1" dirty="0" smtClean="0">
                <a:latin typeface="Monotype Corsiva" panose="03010101010201010101" pitchFamily="66" charset="0"/>
              </a:rPr>
              <a:t> </a:t>
            </a:r>
            <a:r>
              <a:rPr lang="en-US" sz="3000" b="1" dirty="0">
                <a:latin typeface="Monotype Corsiva" panose="03010101010201010101" pitchFamily="66" charset="0"/>
              </a:rPr>
              <a:t>Nineteenth-early Twentieth century</a:t>
            </a:r>
            <a:r>
              <a:rPr lang="lt-LT" sz="3000" b="1" dirty="0" smtClean="0">
                <a:latin typeface="Monotype Corsiva" panose="03010101010201010101" pitchFamily="66" charset="0"/>
              </a:rPr>
              <a:t>.</a:t>
            </a:r>
            <a:endParaRPr lang="en-US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 err="1">
                <a:latin typeface="Monotype Corsiva" panose="03010101010201010101" pitchFamily="66" charset="0"/>
              </a:rPr>
              <a:t>Mikalojus</a:t>
            </a:r>
            <a:r>
              <a:rPr lang="de-DE" sz="3000" b="1" dirty="0">
                <a:latin typeface="Monotype Corsiva" panose="03010101010201010101" pitchFamily="66" charset="0"/>
              </a:rPr>
              <a:t> Konstantinas </a:t>
            </a:r>
            <a:r>
              <a:rPr lang="de-DE" sz="3000" b="1" dirty="0" err="1">
                <a:latin typeface="Monotype Corsiva" panose="03010101010201010101" pitchFamily="66" charset="0"/>
              </a:rPr>
              <a:t>Ciurlionis</a:t>
            </a:r>
            <a:r>
              <a:rPr lang="de-DE" sz="3000" b="1" dirty="0">
                <a:latin typeface="Monotype Corsiva" panose="03010101010201010101" pitchFamily="66" charset="0"/>
              </a:rPr>
              <a:t> ist eine der interessantesten, rätselhaftesten  litauischen Persönlichkeiten an der Wende vom 19. zum 20. Jahrhundert.</a:t>
            </a:r>
            <a:r>
              <a:rPr lang="en-US" sz="3000" b="1" dirty="0">
                <a:latin typeface="Monotype Corsiva" panose="03010101010201010101" pitchFamily="66" charset="0"/>
              </a:rPr>
              <a:t> </a:t>
            </a:r>
            <a:endParaRPr lang="lt-LT" sz="3000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2" t="3408" r="17538" b="3575"/>
          <a:stretch/>
        </p:blipFill>
        <p:spPr>
          <a:xfrm>
            <a:off x="66676" y="66676"/>
            <a:ext cx="5724524" cy="67263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6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3983065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Chosen by our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school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‘s</a:t>
            </a:r>
            <a:r>
              <a:rPr lang="lt-LT" sz="3000" b="1" dirty="0" smtClean="0">
                <a:latin typeface="Monotype Corsiva" panose="03010101010201010101" pitchFamily="66" charset="0"/>
              </a:rPr>
              <a:t> </a:t>
            </a:r>
            <a:r>
              <a:rPr lang="en-US" sz="3000" b="1" dirty="0" smtClean="0">
                <a:latin typeface="Monotype Corsiva" panose="03010101010201010101" pitchFamily="66" charset="0"/>
              </a:rPr>
              <a:t>students </a:t>
            </a:r>
            <a:r>
              <a:rPr lang="en-US" sz="3000" b="1" dirty="0">
                <a:latin typeface="Monotype Corsiva" panose="03010101010201010101" pitchFamily="66" charset="0"/>
              </a:rPr>
              <a:t>as The Greatest Lithuanian artist of all </a:t>
            </a:r>
            <a:r>
              <a:rPr lang="en-US" sz="3000" b="1" dirty="0" smtClean="0">
                <a:latin typeface="Monotype Corsiva" panose="03010101010201010101" pitchFamily="66" charset="0"/>
              </a:rPr>
              <a:t>time.</a:t>
            </a:r>
            <a:endParaRPr lang="en-US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>
                <a:latin typeface="Monotype Corsiva" panose="03010101010201010101" pitchFamily="66" charset="0"/>
              </a:rPr>
              <a:t>Heute besitzt </a:t>
            </a:r>
            <a:r>
              <a:rPr lang="de-DE" sz="3000" b="1" dirty="0" err="1">
                <a:latin typeface="Monotype Corsiva" panose="03010101010201010101" pitchFamily="66" charset="0"/>
              </a:rPr>
              <a:t>Ciurlionis</a:t>
            </a:r>
            <a:r>
              <a:rPr lang="de-DE" sz="3000" b="1" dirty="0">
                <a:latin typeface="Monotype Corsiva" panose="03010101010201010101" pitchFamily="66" charset="0"/>
              </a:rPr>
              <a:t> den Status eines Nationalhelden.</a:t>
            </a:r>
            <a:r>
              <a:rPr lang="de-DE" dirty="0"/>
              <a:t/>
            </a:r>
            <a:br>
              <a:rPr lang="de-DE" dirty="0"/>
            </a:br>
            <a:endParaRPr lang="lt-LT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6" t="6911" r="17480" b="6302"/>
          <a:stretch/>
        </p:blipFill>
        <p:spPr>
          <a:xfrm>
            <a:off x="5324475" y="76200"/>
            <a:ext cx="6800851" cy="67184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16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480698"/>
            <a:ext cx="10515600" cy="2228448"/>
          </a:xfrm>
        </p:spPr>
        <p:txBody>
          <a:bodyPr>
            <a:normAutofit/>
          </a:bodyPr>
          <a:lstStyle/>
          <a:p>
            <a:pPr algn="ctr"/>
            <a:r>
              <a:rPr lang="lt-LT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THANKS FOR WATCHING!</a:t>
            </a:r>
            <a:br>
              <a:rPr lang="lt-LT" b="1" spc="300" dirty="0" smtClean="0"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lt-LT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lt-LT" b="1" spc="300" dirty="0" smtClean="0"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de-DE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DANKE</a:t>
            </a:r>
            <a:r>
              <a:rPr lang="lt-LT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de-DE" b="1" spc="300" dirty="0" smtClean="0">
                <a:latin typeface="Monotype Corsiva" panose="03010101010201010101" pitchFamily="66" charset="0"/>
                <a:ea typeface="+mn-ea"/>
                <a:cs typeface="+mn-cs"/>
              </a:rPr>
              <a:t>SCHÖN!</a:t>
            </a:r>
            <a:endParaRPr lang="lt-LT" b="1" spc="300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3" name="Paveikslėlis 2" descr="Juros sonata Ct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9" y="3215148"/>
            <a:ext cx="3193792" cy="3193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aveikslėlis 6" descr="Juros sonata Ct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61" y="2327048"/>
            <a:ext cx="4632166" cy="46321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54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3983065" cy="6245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Monotype Corsiva" panose="03010101010201010101" pitchFamily="66" charset="0"/>
              </a:rPr>
              <a:t>Lithuanian artist and composer </a:t>
            </a:r>
            <a:r>
              <a:rPr lang="en-US" b="1" dirty="0" err="1">
                <a:latin typeface="Monotype Corsiva" panose="03010101010201010101" pitchFamily="66" charset="0"/>
              </a:rPr>
              <a:t>Mikalojus</a:t>
            </a:r>
            <a:r>
              <a:rPr lang="en-US" b="1" dirty="0">
                <a:latin typeface="Monotype Corsiva" panose="03010101010201010101" pitchFamily="66" charset="0"/>
              </a:rPr>
              <a:t> </a:t>
            </a:r>
            <a:r>
              <a:rPr lang="en-US" b="1" dirty="0" err="1">
                <a:latin typeface="Monotype Corsiva" panose="03010101010201010101" pitchFamily="66" charset="0"/>
              </a:rPr>
              <a:t>Konstantinas</a:t>
            </a:r>
            <a:r>
              <a:rPr lang="en-US" b="1" dirty="0">
                <a:latin typeface="Monotype Corsiva" panose="03010101010201010101" pitchFamily="66" charset="0"/>
              </a:rPr>
              <a:t> </a:t>
            </a:r>
            <a:r>
              <a:rPr lang="lt-LT" b="1" dirty="0" err="1" smtClean="0">
                <a:latin typeface="Monotype Corsiva" panose="03010101010201010101" pitchFamily="66" charset="0"/>
              </a:rPr>
              <a:t>C</a:t>
            </a:r>
            <a:r>
              <a:rPr lang="en-US" b="1" dirty="0" err="1" smtClean="0">
                <a:latin typeface="Monotype Corsiva" panose="03010101010201010101" pitchFamily="66" charset="0"/>
              </a:rPr>
              <a:t>iurlionis</a:t>
            </a:r>
            <a:r>
              <a:rPr lang="en-US" b="1" dirty="0" smtClean="0">
                <a:latin typeface="Monotype Corsiva" panose="03010101010201010101" pitchFamily="66" charset="0"/>
              </a:rPr>
              <a:t> </a:t>
            </a:r>
            <a:r>
              <a:rPr lang="en-US" b="1" dirty="0">
                <a:latin typeface="Monotype Corsiva" panose="03010101010201010101" pitchFamily="66" charset="0"/>
              </a:rPr>
              <a:t>(1875-1911), a unique figure in the history of European arts.</a:t>
            </a:r>
            <a:br>
              <a:rPr lang="en-US" b="1" dirty="0">
                <a:latin typeface="Monotype Corsiva" panose="03010101010201010101" pitchFamily="66" charset="0"/>
              </a:rPr>
            </a:br>
            <a:endParaRPr lang="lt-LT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Monotype Corsiva" panose="03010101010201010101" pitchFamily="66" charset="0"/>
              </a:rPr>
              <a:t>Der litauische Maler und Komponist </a:t>
            </a:r>
            <a:r>
              <a:rPr lang="de-DE" b="1" dirty="0" err="1">
                <a:latin typeface="Monotype Corsiva" panose="03010101010201010101" pitchFamily="66" charset="0"/>
              </a:rPr>
              <a:t>Mikalojus</a:t>
            </a:r>
            <a:r>
              <a:rPr lang="de-DE" b="1" dirty="0">
                <a:latin typeface="Monotype Corsiva" panose="03010101010201010101" pitchFamily="66" charset="0"/>
              </a:rPr>
              <a:t> Konstantinas </a:t>
            </a:r>
            <a:r>
              <a:rPr lang="de-DE" b="1" dirty="0" err="1">
                <a:latin typeface="Monotype Corsiva" panose="03010101010201010101" pitchFamily="66" charset="0"/>
              </a:rPr>
              <a:t>Ciurlionis</a:t>
            </a:r>
            <a:r>
              <a:rPr lang="de-DE" b="1" dirty="0">
                <a:latin typeface="Monotype Corsiva" panose="03010101010201010101" pitchFamily="66" charset="0"/>
              </a:rPr>
              <a:t> (1875</a:t>
            </a:r>
            <a:r>
              <a:rPr lang="lt-LT" b="1" dirty="0">
                <a:latin typeface="Monotype Corsiva" panose="03010101010201010101" pitchFamily="66" charset="0"/>
              </a:rPr>
              <a:t>-</a:t>
            </a:r>
            <a:r>
              <a:rPr lang="de-DE" b="1" dirty="0">
                <a:latin typeface="Monotype Corsiva" panose="03010101010201010101" pitchFamily="66" charset="0"/>
              </a:rPr>
              <a:t>1911) ist nicht nur in Litauen, </a:t>
            </a:r>
            <a:br>
              <a:rPr lang="de-DE" b="1" dirty="0">
                <a:latin typeface="Monotype Corsiva" panose="03010101010201010101" pitchFamily="66" charset="0"/>
              </a:rPr>
            </a:br>
            <a:r>
              <a:rPr lang="de-DE" b="1" dirty="0">
                <a:latin typeface="Monotype Corsiva" panose="03010101010201010101" pitchFamily="66" charset="0"/>
              </a:rPr>
              <a:t>sondern auch in Europa bekannt.</a:t>
            </a:r>
            <a:endParaRPr lang="lt-LT" b="1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2" t="6741" r="12215" b="5674"/>
          <a:stretch/>
        </p:blipFill>
        <p:spPr>
          <a:xfrm>
            <a:off x="4463509" y="35423"/>
            <a:ext cx="7687160" cy="6772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53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1" y="247974"/>
            <a:ext cx="5649970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Composed nearly four hundred musical </a:t>
            </a:r>
            <a:r>
              <a:rPr lang="en-US" sz="3000" b="1" dirty="0" err="1" smtClean="0">
                <a:latin typeface="Monotype Corsiva" panose="03010101010201010101" pitchFamily="66" charset="0"/>
              </a:rPr>
              <a:t>compositio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ns</a:t>
            </a:r>
            <a:r>
              <a:rPr lang="lt-LT" sz="3000" b="1" dirty="0" smtClean="0">
                <a:latin typeface="Monotype Corsiva" panose="03010101010201010101" pitchFamily="66" charset="0"/>
              </a:rPr>
              <a:t>.</a:t>
            </a:r>
            <a:endParaRPr lang="lt-LT" sz="30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>
                <a:latin typeface="Monotype Corsiva" panose="03010101010201010101" pitchFamily="66" charset="0"/>
              </a:rPr>
              <a:t> Sein Werk umfasst ca. 400 Kompositionen.</a:t>
            </a:r>
            <a:endParaRPr lang="lt-LT" sz="3000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7" t="2959" r="20163" b="3487"/>
          <a:stretch/>
        </p:blipFill>
        <p:spPr>
          <a:xfrm>
            <a:off x="65316" y="57150"/>
            <a:ext cx="5829300" cy="6800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1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3983065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Created approximately four hundred paintings </a:t>
            </a:r>
            <a:r>
              <a:rPr lang="en-US" sz="3000" b="1" dirty="0" smtClean="0">
                <a:latin typeface="Monotype Corsiva" panose="03010101010201010101" pitchFamily="66" charset="0"/>
              </a:rPr>
              <a:t>and</a:t>
            </a:r>
            <a:r>
              <a:rPr lang="lt-LT" sz="3000" b="1" dirty="0" smtClean="0">
                <a:latin typeface="Monotype Corsiva" panose="03010101010201010101" pitchFamily="66" charset="0"/>
              </a:rPr>
              <a:t> </a:t>
            </a:r>
            <a:r>
              <a:rPr lang="lt-LT" sz="3000" b="1" dirty="0" err="1" smtClean="0">
                <a:latin typeface="Monotype Corsiva" panose="03010101010201010101" pitchFamily="66" charset="0"/>
              </a:rPr>
              <a:t>sketches</a:t>
            </a:r>
            <a:r>
              <a:rPr lang="lt-LT" sz="3000" b="1" dirty="0" smtClean="0">
                <a:latin typeface="Monotype Corsiva" panose="03010101010201010101" pitchFamily="66" charset="0"/>
              </a:rPr>
              <a:t>.</a:t>
            </a:r>
            <a:endParaRPr lang="lt-LT" sz="30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/>
            </a:r>
            <a:br>
              <a:rPr lang="en-US" sz="3000" b="1" dirty="0">
                <a:latin typeface="Monotype Corsiva" panose="03010101010201010101" pitchFamily="66" charset="0"/>
              </a:rPr>
            </a:br>
            <a:r>
              <a:rPr lang="de-DE" sz="3000" b="1" dirty="0">
                <a:latin typeface="Monotype Corsiva" panose="03010101010201010101" pitchFamily="66" charset="0"/>
              </a:rPr>
              <a:t>Annähernd 400 Gemälde und Gravüren</a:t>
            </a:r>
            <a:r>
              <a:rPr lang="de-DE" dirty="0"/>
              <a:t>.</a:t>
            </a:r>
            <a:endParaRPr lang="lt-LT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8" t="11838" r="17250" b="11995"/>
          <a:stretch/>
        </p:blipFill>
        <p:spPr>
          <a:xfrm>
            <a:off x="4453476" y="76200"/>
            <a:ext cx="7670330" cy="6696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93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1" y="247974"/>
            <a:ext cx="5649970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>S</a:t>
            </a:r>
            <a:r>
              <a:rPr lang="en-US" sz="3000" b="1" dirty="0" err="1">
                <a:latin typeface="Monotype Corsiva" panose="03010101010201010101" pitchFamily="66" charset="0"/>
              </a:rPr>
              <a:t>everal</a:t>
            </a:r>
            <a:r>
              <a:rPr lang="en-US" sz="3000" b="1" dirty="0">
                <a:latin typeface="Monotype Corsiva" panose="03010101010201010101" pitchFamily="66" charset="0"/>
              </a:rPr>
              <a:t> literary works and poems</a:t>
            </a:r>
            <a:r>
              <a:rPr lang="en-US" sz="3000" b="1" dirty="0" smtClean="0">
                <a:latin typeface="Monotype Corsiva" panose="03010101010201010101" pitchFamily="66" charset="0"/>
              </a:rPr>
              <a:t>.</a:t>
            </a:r>
            <a:endParaRPr lang="lt-LT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lt-LT" sz="3000" b="1" dirty="0" err="1">
                <a:latin typeface="Monotype Corsiva" panose="03010101010201010101" pitchFamily="66" charset="0"/>
              </a:rPr>
              <a:t>Literarische</a:t>
            </a:r>
            <a:r>
              <a:rPr lang="lt-LT" sz="3000" b="1" dirty="0">
                <a:latin typeface="Monotype Corsiva" panose="03010101010201010101" pitchFamily="66" charset="0"/>
              </a:rPr>
              <a:t> und </a:t>
            </a:r>
            <a:r>
              <a:rPr lang="lt-LT" sz="3000" b="1" dirty="0" err="1">
                <a:latin typeface="Monotype Corsiva" panose="03010101010201010101" pitchFamily="66" charset="0"/>
              </a:rPr>
              <a:t>poetische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Werke</a:t>
            </a:r>
            <a:r>
              <a:rPr lang="lt-LT" sz="3000" b="1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9" t="1848" r="18785" b="2572"/>
          <a:stretch/>
        </p:blipFill>
        <p:spPr>
          <a:xfrm>
            <a:off x="66675" y="66676"/>
            <a:ext cx="5873728" cy="6724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19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5740831" cy="6245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Was interested in geology and history, chemistry and geometry, physics and astronomy, astrology and ancient mythology, dead and modern languages, philosophical ideas of antiquity and modernity, eastern and western religions</a:t>
            </a:r>
            <a:r>
              <a:rPr lang="en-US" sz="3000" b="1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>
                <a:latin typeface="Monotype Corsiva" panose="03010101010201010101" pitchFamily="66" charset="0"/>
              </a:rPr>
              <a:t>Er interessierte sich für  Geologie und Geschichte, Chemie und Geometrie, Physik und Astronomie, Astrologie und griechische Mythologie, tote und moderne Sprachen, Philosophie der Antike und moderne Ideen, östliche und westliche Kultur.</a:t>
            </a:r>
            <a:endParaRPr lang="lt-LT" sz="3000" b="1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6" t="3966" r="18068" b="4531"/>
          <a:stretch/>
        </p:blipFill>
        <p:spPr>
          <a:xfrm>
            <a:off x="6162675" y="73142"/>
            <a:ext cx="5962649" cy="66987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28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553449" y="247974"/>
            <a:ext cx="3383021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lt-LT" sz="3000" b="1" dirty="0" smtClean="0">
                <a:latin typeface="Monotype Corsiva" panose="03010101010201010101" pitchFamily="66" charset="0"/>
              </a:rPr>
              <a:t>M</a:t>
            </a:r>
            <a:r>
              <a:rPr lang="en-US" sz="3000" b="1" dirty="0" err="1" smtClean="0">
                <a:latin typeface="Monotype Corsiva" panose="03010101010201010101" pitchFamily="66" charset="0"/>
              </a:rPr>
              <a:t>anaged</a:t>
            </a:r>
            <a:r>
              <a:rPr lang="en-US" sz="3000" b="1" dirty="0" smtClean="0">
                <a:latin typeface="Monotype Corsiva" panose="03010101010201010101" pitchFamily="66" charset="0"/>
              </a:rPr>
              <a:t> </a:t>
            </a:r>
            <a:r>
              <a:rPr lang="en-US" sz="3000" b="1" dirty="0">
                <a:latin typeface="Monotype Corsiva" panose="03010101010201010101" pitchFamily="66" charset="0"/>
              </a:rPr>
              <a:t>to be at </a:t>
            </a:r>
            <a:r>
              <a:rPr lang="en-US" sz="3000" b="1" dirty="0" smtClean="0">
                <a:latin typeface="Monotype Corsiva" panose="03010101010201010101" pitchFamily="66" charset="0"/>
              </a:rPr>
              <a:t>the </a:t>
            </a:r>
            <a:r>
              <a:rPr lang="en-US" sz="3000" b="1" dirty="0">
                <a:latin typeface="Monotype Corsiva" panose="03010101010201010101" pitchFamily="66" charset="0"/>
              </a:rPr>
              <a:t>heart of the creation of the Lithuanian Artists Union.</a:t>
            </a:r>
            <a:r>
              <a:rPr lang="de-DE" sz="3000" b="1" dirty="0">
                <a:latin typeface="Monotype Corsiva" panose="03010101010201010101" pitchFamily="66" charset="0"/>
              </a:rPr>
              <a:t> </a:t>
            </a:r>
            <a:endParaRPr lang="de-DE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 err="1">
                <a:latin typeface="Monotype Corsiva" panose="03010101010201010101" pitchFamily="66" charset="0"/>
              </a:rPr>
              <a:t>Mikalojus</a:t>
            </a:r>
            <a:r>
              <a:rPr lang="de-DE" sz="3000" b="1" dirty="0">
                <a:latin typeface="Monotype Corsiva" panose="03010101010201010101" pitchFamily="66" charset="0"/>
              </a:rPr>
              <a:t> Konstantinas </a:t>
            </a:r>
            <a:r>
              <a:rPr lang="de-DE" sz="3000" b="1" dirty="0" err="1">
                <a:latin typeface="Monotype Corsiva" panose="03010101010201010101" pitchFamily="66" charset="0"/>
              </a:rPr>
              <a:t>Ciurlionis</a:t>
            </a:r>
            <a:r>
              <a:rPr lang="de-DE" sz="3000" b="1" dirty="0">
                <a:latin typeface="Monotype Corsiva" panose="03010101010201010101" pitchFamily="66" charset="0"/>
              </a:rPr>
              <a:t> gründete den Verband der Künstler Litauens.</a:t>
            </a:r>
            <a:endParaRPr lang="lt-LT" sz="3000" b="1" dirty="0">
              <a:latin typeface="Monotype Corsiva" panose="03010101010201010101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7174" r="10106" b="7401"/>
          <a:stretch/>
        </p:blipFill>
        <p:spPr>
          <a:xfrm>
            <a:off x="-268113" y="0"/>
            <a:ext cx="8353344" cy="6705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30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8969" y="247974"/>
            <a:ext cx="6436156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Organized </a:t>
            </a:r>
            <a:r>
              <a:rPr lang="lt-LT" sz="3000" b="1" dirty="0" err="1">
                <a:latin typeface="Monotype Corsiva" panose="03010101010201010101" pitchFamily="66" charset="0"/>
              </a:rPr>
              <a:t>several</a:t>
            </a:r>
            <a:r>
              <a:rPr lang="en-US" sz="3000" b="1" dirty="0">
                <a:latin typeface="Monotype Corsiva" panose="03010101010201010101" pitchFamily="66" charset="0"/>
              </a:rPr>
              <a:t> exhibitions of Lithuanian artists in Warsaw</a:t>
            </a:r>
            <a:r>
              <a:rPr lang="lt-LT" sz="3000" b="1" dirty="0" smtClean="0">
                <a:latin typeface="Monotype Corsiva" panose="03010101010201010101" pitchFamily="66" charset="0"/>
              </a:rPr>
              <a:t>.</a:t>
            </a:r>
            <a:endParaRPr lang="en-US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lt-LT" sz="3000" b="1" dirty="0" err="1">
                <a:latin typeface="Monotype Corsiva" panose="03010101010201010101" pitchFamily="66" charset="0"/>
              </a:rPr>
              <a:t>Er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de-DE" sz="3000" b="1" dirty="0">
                <a:latin typeface="Monotype Corsiva" panose="03010101010201010101" pitchFamily="66" charset="0"/>
              </a:rPr>
              <a:t>veranstaltete</a:t>
            </a:r>
            <a:r>
              <a:rPr lang="lt-LT" sz="3000" b="1" dirty="0">
                <a:latin typeface="Monotype Corsiva" panose="03010101010201010101" pitchFamily="66" charset="0"/>
              </a:rPr>
              <a:t> i</a:t>
            </a:r>
            <a:r>
              <a:rPr lang="de-DE" sz="3000" b="1" dirty="0">
                <a:latin typeface="Monotype Corsiva" panose="03010101010201010101" pitchFamily="66" charset="0"/>
              </a:rPr>
              <a:t>n Warschau </a:t>
            </a:r>
            <a:r>
              <a:rPr lang="lt-LT" sz="3000" b="1" dirty="0" err="1">
                <a:latin typeface="Monotype Corsiva" panose="03010101010201010101" pitchFamily="66" charset="0"/>
              </a:rPr>
              <a:t>drei</a:t>
            </a:r>
            <a:r>
              <a:rPr lang="de-DE" sz="3000" b="1" dirty="0">
                <a:latin typeface="Monotype Corsiva" panose="03010101010201010101" pitchFamily="66" charset="0"/>
              </a:rPr>
              <a:t> Aus</a:t>
            </a:r>
            <a:r>
              <a:rPr lang="lt-LT" sz="3000" b="1" dirty="0" err="1">
                <a:latin typeface="Monotype Corsiva" panose="03010101010201010101" pitchFamily="66" charset="0"/>
              </a:rPr>
              <a:t>ste</a:t>
            </a:r>
            <a:r>
              <a:rPr lang="de-DE" sz="3000" b="1" dirty="0" err="1">
                <a:latin typeface="Monotype Corsiva" panose="03010101010201010101" pitchFamily="66" charset="0"/>
              </a:rPr>
              <a:t>llungen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de-DE" sz="3000" b="1" dirty="0">
                <a:latin typeface="Monotype Corsiva" panose="03010101010201010101" pitchFamily="66" charset="0"/>
              </a:rPr>
              <a:t>von Werken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der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litauischen</a:t>
            </a:r>
            <a:r>
              <a:rPr lang="lt-LT" sz="3000" b="1" dirty="0">
                <a:latin typeface="Monotype Corsiva" panose="03010101010201010101" pitchFamily="66" charset="0"/>
              </a:rPr>
              <a:t> </a:t>
            </a:r>
            <a:r>
              <a:rPr lang="lt-LT" sz="3000" b="1" dirty="0" err="1">
                <a:latin typeface="Monotype Corsiva" panose="03010101010201010101" pitchFamily="66" charset="0"/>
              </a:rPr>
              <a:t>Maler</a:t>
            </a:r>
            <a:r>
              <a:rPr lang="lt-LT" sz="3000" b="1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76" t="3635" r="22670" b="3826"/>
          <a:stretch/>
        </p:blipFill>
        <p:spPr>
          <a:xfrm>
            <a:off x="6896101" y="76199"/>
            <a:ext cx="5219700" cy="66737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2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248649" y="247974"/>
            <a:ext cx="3687821" cy="6245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Monotype Corsiva" panose="03010101010201010101" pitchFamily="66" charset="0"/>
              </a:rPr>
              <a:t>Organized and directed Lithuanian Choruses in Warsaw, Vilnius, and St. Petersburg</a:t>
            </a:r>
            <a:r>
              <a:rPr lang="lt-LT" sz="3000" b="1" dirty="0" smtClean="0">
                <a:latin typeface="Monotype Corsiva" panose="03010101010201010101" pitchFamily="66" charset="0"/>
              </a:rPr>
              <a:t>.</a:t>
            </a:r>
            <a:endParaRPr lang="en-US" sz="3000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lt-LT" sz="3000" b="1" dirty="0">
                <a:latin typeface="Monotype Corsiva" panose="03010101010201010101" pitchFamily="66" charset="0"/>
              </a:rPr>
              <a:t/>
            </a:r>
            <a:br>
              <a:rPr lang="lt-LT" sz="3000" b="1" dirty="0">
                <a:latin typeface="Monotype Corsiva" panose="03010101010201010101" pitchFamily="66" charset="0"/>
              </a:rPr>
            </a:br>
            <a:r>
              <a:rPr lang="de-DE" sz="3000" b="1" dirty="0" err="1">
                <a:latin typeface="Monotype Corsiva" panose="03010101010201010101" pitchFamily="66" charset="0"/>
              </a:rPr>
              <a:t>Ciurlionis</a:t>
            </a:r>
            <a:r>
              <a:rPr lang="de-DE" sz="3000" b="1" dirty="0">
                <a:latin typeface="Monotype Corsiva" panose="03010101010201010101" pitchFamily="66" charset="0"/>
              </a:rPr>
              <a:t> gründete und leitete litauische Chöre in Warschau, Vilnius, St</a:t>
            </a:r>
            <a:r>
              <a:rPr lang="de-DE" sz="3000" b="1" dirty="0" smtClean="0">
                <a:latin typeface="Monotype Corsiva" panose="03010101010201010101" pitchFamily="66" charset="0"/>
              </a:rPr>
              <a:t>.</a:t>
            </a:r>
            <a:r>
              <a:rPr lang="lt-LT" sz="3000" b="1" dirty="0" smtClean="0">
                <a:latin typeface="Monotype Corsiva" panose="03010101010201010101" pitchFamily="66" charset="0"/>
              </a:rPr>
              <a:t> </a:t>
            </a:r>
            <a:r>
              <a:rPr lang="de-DE" sz="3000" b="1" dirty="0" smtClean="0">
                <a:latin typeface="Monotype Corsiva" panose="03010101010201010101" pitchFamily="66" charset="0"/>
              </a:rPr>
              <a:t>Petersburg</a:t>
            </a:r>
            <a:r>
              <a:rPr lang="lt-LT" sz="3000" b="1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9" t="4851" r="9491" b="5491"/>
          <a:stretch/>
        </p:blipFill>
        <p:spPr>
          <a:xfrm>
            <a:off x="66674" y="76200"/>
            <a:ext cx="8051393" cy="6696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98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165</Words>
  <Application>Microsoft Office PowerPoint</Application>
  <PresentationFormat>Pasirinktinai</PresentationFormat>
  <Paragraphs>24</Paragraphs>
  <Slides>13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„Office“ tema</vt:lpstr>
      <vt:lpstr>Mikalojus Konstantinas  Čiurlionis 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THANKS FOR WATCHING!  DANKE SCHÖN!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Mikalojus Konstantinas Ciurlionis</dc:title>
  <dc:creator>LK</dc:creator>
  <cp:lastModifiedBy>Donatas-D</cp:lastModifiedBy>
  <cp:revision>53</cp:revision>
  <dcterms:created xsi:type="dcterms:W3CDTF">2018-01-12T07:56:14Z</dcterms:created>
  <dcterms:modified xsi:type="dcterms:W3CDTF">2018-01-20T19:07:39Z</dcterms:modified>
</cp:coreProperties>
</file>